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22"/>
  </p:notesMasterIdLst>
  <p:sldIdLst>
    <p:sldId id="372" r:id="rId2"/>
    <p:sldId id="371" r:id="rId3"/>
    <p:sldId id="256" r:id="rId4"/>
    <p:sldId id="257" r:id="rId5"/>
    <p:sldId id="258" r:id="rId6"/>
    <p:sldId id="260" r:id="rId7"/>
    <p:sldId id="261" r:id="rId8"/>
    <p:sldId id="262" r:id="rId9"/>
    <p:sldId id="264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373" r:id="rId28"/>
    <p:sldId id="285" r:id="rId29"/>
    <p:sldId id="286" r:id="rId30"/>
    <p:sldId id="287" r:id="rId31"/>
    <p:sldId id="374" r:id="rId32"/>
    <p:sldId id="288" r:id="rId33"/>
    <p:sldId id="289" r:id="rId34"/>
    <p:sldId id="290" r:id="rId35"/>
    <p:sldId id="291" r:id="rId36"/>
    <p:sldId id="292" r:id="rId37"/>
    <p:sldId id="293" r:id="rId38"/>
    <p:sldId id="375" r:id="rId39"/>
    <p:sldId id="294" r:id="rId40"/>
    <p:sldId id="295" r:id="rId41"/>
    <p:sldId id="376" r:id="rId42"/>
    <p:sldId id="296" r:id="rId43"/>
    <p:sldId id="297" r:id="rId44"/>
    <p:sldId id="298" r:id="rId45"/>
    <p:sldId id="377" r:id="rId46"/>
    <p:sldId id="300" r:id="rId47"/>
    <p:sldId id="378" r:id="rId48"/>
    <p:sldId id="389" r:id="rId49"/>
    <p:sldId id="301" r:id="rId50"/>
    <p:sldId id="379" r:id="rId51"/>
    <p:sldId id="302" r:id="rId52"/>
    <p:sldId id="303" r:id="rId53"/>
    <p:sldId id="380" r:id="rId54"/>
    <p:sldId id="390" r:id="rId55"/>
    <p:sldId id="304" r:id="rId56"/>
    <p:sldId id="381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82" r:id="rId67"/>
    <p:sldId id="315" r:id="rId68"/>
    <p:sldId id="317" r:id="rId69"/>
    <p:sldId id="318" r:id="rId70"/>
    <p:sldId id="320" r:id="rId71"/>
    <p:sldId id="321" r:id="rId72"/>
    <p:sldId id="323" r:id="rId73"/>
    <p:sldId id="324" r:id="rId74"/>
    <p:sldId id="325" r:id="rId75"/>
    <p:sldId id="326" r:id="rId76"/>
    <p:sldId id="327" r:id="rId77"/>
    <p:sldId id="385" r:id="rId78"/>
    <p:sldId id="386" r:id="rId79"/>
    <p:sldId id="328" r:id="rId80"/>
    <p:sldId id="329" r:id="rId81"/>
    <p:sldId id="332" r:id="rId82"/>
    <p:sldId id="333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83" r:id="rId100"/>
    <p:sldId id="387" r:id="rId101"/>
    <p:sldId id="384" r:id="rId102"/>
    <p:sldId id="388" r:id="rId103"/>
    <p:sldId id="351" r:id="rId104"/>
    <p:sldId id="352" r:id="rId105"/>
    <p:sldId id="353" r:id="rId106"/>
    <p:sldId id="354" r:id="rId107"/>
    <p:sldId id="355" r:id="rId108"/>
    <p:sldId id="356" r:id="rId109"/>
    <p:sldId id="357" r:id="rId110"/>
    <p:sldId id="358" r:id="rId111"/>
    <p:sldId id="359" r:id="rId112"/>
    <p:sldId id="360" r:id="rId113"/>
    <p:sldId id="361" r:id="rId114"/>
    <p:sldId id="362" r:id="rId115"/>
    <p:sldId id="364" r:id="rId116"/>
    <p:sldId id="365" r:id="rId117"/>
    <p:sldId id="367" r:id="rId118"/>
    <p:sldId id="368" r:id="rId119"/>
    <p:sldId id="369" r:id="rId120"/>
    <p:sldId id="370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294" autoAdjust="0"/>
    <p:restoredTop sz="93088" autoAdjust="0"/>
  </p:normalViewPr>
  <p:slideViewPr>
    <p:cSldViewPr>
      <p:cViewPr>
        <p:scale>
          <a:sx n="60" d="100"/>
          <a:sy n="60" d="100"/>
        </p:scale>
        <p:origin x="-1620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C9E0F-B66B-43EB-AC2E-686FEAE82B43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2F17A-5DC9-4E87-A41F-B136952F7E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25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F17A-5DC9-4E87-A41F-B136952F7E6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174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6B10CF7-6004-4511-A16A-4824EE5B620D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CB2EDBC-9200-4F98-852C-A7EEB0000D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86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87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89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6.wdp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49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1.wdp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5.wdp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0.wdp"/><Relationship Id="rId4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851648" cy="1828800"/>
          </a:xfrm>
        </p:spPr>
        <p:txBody>
          <a:bodyPr/>
          <a:lstStyle/>
          <a:p>
            <a:r>
              <a:rPr lang="ar-IQ" b="1" dirty="0" smtClean="0">
                <a:solidFill>
                  <a:schemeClr val="tx1"/>
                </a:solidFill>
              </a:rPr>
              <a:t>حشرات محاصيل حقلية نظري</a:t>
            </a:r>
            <a:r>
              <a:rPr lang="en-US" b="1" dirty="0" smtClean="0">
                <a:solidFill>
                  <a:schemeClr val="tx1"/>
                </a:solidFill>
              </a:rPr>
              <a:t>                   </a:t>
            </a:r>
            <a:r>
              <a:rPr lang="ar-IQ" b="1" dirty="0" smtClean="0">
                <a:solidFill>
                  <a:schemeClr val="tx1"/>
                </a:solidFill>
              </a:rPr>
              <a:t> </a:t>
            </a:r>
            <a:endParaRPr lang="ar-IQ" b="1" dirty="0">
              <a:solidFill>
                <a:schemeClr val="tx1"/>
              </a:solidFill>
            </a:endParaRPr>
          </a:p>
        </p:txBody>
      </p:sp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3429000" y="3962400"/>
            <a:ext cx="4876800" cy="914400"/>
          </a:xfrm>
        </p:spPr>
        <p:txBody>
          <a:bodyPr>
            <a:noAutofit/>
          </a:bodyPr>
          <a:lstStyle/>
          <a:p>
            <a:pPr algn="ctr"/>
            <a:r>
              <a:rPr lang="ar-IQ" sz="3200" b="1" i="1" dirty="0" smtClean="0"/>
              <a:t>المرحلة الرابعة \ قسم وقاية النبات </a:t>
            </a:r>
          </a:p>
          <a:p>
            <a:pPr algn="ctr"/>
            <a:r>
              <a:rPr lang="ar-IQ" sz="3200" b="1" i="1" dirty="0" smtClean="0"/>
              <a:t>أ. م. جنان مالك خلف </a:t>
            </a:r>
            <a:endParaRPr lang="ar-IQ" sz="3200" b="1" i="1" dirty="0"/>
          </a:p>
        </p:txBody>
      </p:sp>
      <p:pic>
        <p:nvPicPr>
          <p:cNvPr id="1026" name="Picture 2" descr="C:\Users\دوت نت\Desktop\Pins\9b143af3573373276179a91310fe2f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8194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 للأسفل 5"/>
          <p:cNvSpPr/>
          <p:nvPr/>
        </p:nvSpPr>
        <p:spPr>
          <a:xfrm>
            <a:off x="4191000" y="386728"/>
            <a:ext cx="3505200" cy="1283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  <p:extLst>
      <p:ext uri="{BB962C8B-B14F-4D97-AF65-F5344CB8AC3E}">
        <p14:creationId xmlns:p14="http://schemas.microsoft.com/office/powerpoint/2010/main" xmlns="" val="164149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855" y="4267200"/>
            <a:ext cx="1802142" cy="1652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926" y="304799"/>
            <a:ext cx="6005945" cy="6019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55" y="1219200"/>
            <a:ext cx="3604286" cy="3304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9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دوت نت\Desktop\Screenshot_٢٠٢٠٠٥٠١-٢٠١٠٣٩~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716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286000" y="5579031"/>
            <a:ext cx="5105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2400" b="1" dirty="0" smtClean="0"/>
              <a:t>فراشة السمسم الكبيرة (دودة ورق السمسم )</a:t>
            </a: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xmlns="" val="40938256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533400" y="914400"/>
            <a:ext cx="815340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2800" i="1" dirty="0"/>
              <a:t>حفار قرون السمسم</a:t>
            </a:r>
            <a:r>
              <a:rPr lang="ar-IQ" sz="2800" i="1" dirty="0" smtClean="0"/>
              <a:t>  </a:t>
            </a:r>
          </a:p>
          <a:p>
            <a:pPr algn="r"/>
            <a:r>
              <a:rPr lang="en-US" sz="2800" i="1" dirty="0" err="1" smtClean="0"/>
              <a:t>Antigastra</a:t>
            </a:r>
            <a:r>
              <a:rPr lang="en-US" sz="2800" i="1" dirty="0" smtClean="0"/>
              <a:t>  </a:t>
            </a:r>
            <a:r>
              <a:rPr lang="en-US" sz="2800" i="1" dirty="0" err="1" smtClean="0"/>
              <a:t>catalaunalis</a:t>
            </a:r>
            <a:r>
              <a:rPr lang="en-US" sz="2800" i="1" dirty="0" smtClean="0"/>
              <a:t> </a:t>
            </a:r>
          </a:p>
          <a:p>
            <a:pPr algn="r"/>
            <a:r>
              <a:rPr lang="ar-IQ" sz="2800" dirty="0" smtClean="0"/>
              <a:t>اليرقة لونها بني فاتح الى اخضر  وتحمل خطوط طولية لونها احمر  الراس والصدر الاول بني غامق  طول اليرقة 18 ملم  </a:t>
            </a:r>
          </a:p>
          <a:p>
            <a:pPr algn="r"/>
            <a:r>
              <a:rPr lang="ar-IQ" sz="2800" dirty="0" smtClean="0"/>
              <a:t>الحشرة الكاملة : </a:t>
            </a:r>
          </a:p>
          <a:p>
            <a:pPr algn="r"/>
            <a:r>
              <a:rPr lang="ar-IQ" sz="2800" dirty="0" smtClean="0"/>
              <a:t>فراشة لون الاجنحة الامامية  بني برتقالي  وتحمل الاجنحة اهداب على الحواف الخارجية  , الاجنحة الخلفية صفراء  وحواف محمرة .    </a:t>
            </a:r>
          </a:p>
          <a:p>
            <a:pPr algn="r"/>
            <a:r>
              <a:rPr lang="ar-IQ" sz="2800" dirty="0" smtClean="0"/>
              <a:t>الضرر : </a:t>
            </a:r>
          </a:p>
          <a:p>
            <a:pPr algn="r"/>
            <a:r>
              <a:rPr lang="ar-IQ" sz="2800" dirty="0" smtClean="0"/>
              <a:t>تتغذى اليرقات على الاوراق  </a:t>
            </a:r>
            <a:r>
              <a:rPr lang="ar-IQ" sz="2800" dirty="0" err="1" smtClean="0"/>
              <a:t>والنموات</a:t>
            </a:r>
            <a:r>
              <a:rPr lang="ar-IQ" sz="2800" dirty="0" smtClean="0"/>
              <a:t> الغضة لنبات السمسم  وتقوم اليرقة بربط عدة اوراق مع بعضها في شبكة حريرية وتتغذى ضمنها  تفضل الحشرة مهاجمة الازهار  اكثر من القرون . 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xmlns="" val="21717125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دوت نت\Desktop\Screenshot_٢٠٢٠٠٥٠١-٢٠١١٤٧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76" y="1295400"/>
            <a:ext cx="850218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04800" y="533400"/>
            <a:ext cx="8001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2800" b="1" dirty="0" smtClean="0"/>
              <a:t>حفار قرون السمسم 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106053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09"/>
          <a:stretch/>
        </p:blipFill>
        <p:spPr bwMode="auto">
          <a:xfrm>
            <a:off x="228600" y="381000"/>
            <a:ext cx="8763000" cy="624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84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" t="-14503" r="31" b="14503"/>
          <a:stretch/>
        </p:blipFill>
        <p:spPr bwMode="auto">
          <a:xfrm>
            <a:off x="225972" y="-188230"/>
            <a:ext cx="8610600" cy="28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08" y="2895599"/>
            <a:ext cx="4087092" cy="364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272" y="2895598"/>
            <a:ext cx="4292162" cy="364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380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78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22" y="228600"/>
            <a:ext cx="8799678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033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7" t="23664" r="19171" b="5991"/>
          <a:stretch/>
        </p:blipFill>
        <p:spPr bwMode="auto">
          <a:xfrm>
            <a:off x="228600" y="1828800"/>
            <a:ext cx="7162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35" r="1835" b="77241"/>
          <a:stretch/>
        </p:blipFill>
        <p:spPr bwMode="auto">
          <a:xfrm>
            <a:off x="0" y="228599"/>
            <a:ext cx="8839200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543800" y="1828800"/>
            <a:ext cx="1295400" cy="472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ارة رتبة 3"/>
          <p:cNvSpPr/>
          <p:nvPr/>
        </p:nvSpPr>
        <p:spPr>
          <a:xfrm rot="10800000">
            <a:off x="7662041" y="3200400"/>
            <a:ext cx="1058917" cy="15621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9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22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752"/>
            <a:ext cx="7010400" cy="307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3581400"/>
            <a:ext cx="7010401" cy="304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391400" y="128752"/>
            <a:ext cx="1447800" cy="299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7497817" y="3626159"/>
            <a:ext cx="1447800" cy="299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ارة رتبة 5"/>
          <p:cNvSpPr/>
          <p:nvPr/>
        </p:nvSpPr>
        <p:spPr>
          <a:xfrm rot="10800000">
            <a:off x="7585841" y="883526"/>
            <a:ext cx="1058917" cy="15621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شارة رتبة 6"/>
          <p:cNvSpPr/>
          <p:nvPr/>
        </p:nvSpPr>
        <p:spPr>
          <a:xfrm rot="10800000">
            <a:off x="7654158" y="4320453"/>
            <a:ext cx="1058917" cy="15621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64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14"/>
          <a:stretch/>
        </p:blipFill>
        <p:spPr bwMode="auto">
          <a:xfrm>
            <a:off x="304800" y="249621"/>
            <a:ext cx="852054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852054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56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830579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3429000"/>
            <a:ext cx="830579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3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8686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01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43" y="228600"/>
            <a:ext cx="874275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53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291" y="346364"/>
            <a:ext cx="8499764" cy="6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22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952" y="360218"/>
            <a:ext cx="8710448" cy="611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10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8" b="4562"/>
          <a:stretch/>
        </p:blipFill>
        <p:spPr bwMode="auto">
          <a:xfrm>
            <a:off x="228600" y="381000"/>
            <a:ext cx="86868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0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69" y="304800"/>
            <a:ext cx="8610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91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38"/>
          <a:stretch/>
        </p:blipFill>
        <p:spPr bwMode="auto">
          <a:xfrm>
            <a:off x="152400" y="304800"/>
            <a:ext cx="8839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02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228600"/>
            <a:ext cx="88582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37"/>
          <a:stretch/>
        </p:blipFill>
        <p:spPr bwMode="auto">
          <a:xfrm>
            <a:off x="304800" y="228600"/>
            <a:ext cx="8534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53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12"/>
          <a:stretch/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69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18" b="866"/>
          <a:stretch/>
        </p:blipFill>
        <p:spPr bwMode="auto">
          <a:xfrm>
            <a:off x="248306" y="4114800"/>
            <a:ext cx="8610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68951"/>
          <a:stretch/>
        </p:blipFill>
        <p:spPr bwMode="auto">
          <a:xfrm>
            <a:off x="239110" y="1143000"/>
            <a:ext cx="8610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ارة رتبة 1"/>
          <p:cNvSpPr/>
          <p:nvPr/>
        </p:nvSpPr>
        <p:spPr>
          <a:xfrm rot="5400000">
            <a:off x="3836933" y="-179333"/>
            <a:ext cx="936734" cy="1600200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شارة رتبة 4"/>
          <p:cNvSpPr/>
          <p:nvPr/>
        </p:nvSpPr>
        <p:spPr>
          <a:xfrm rot="5400000">
            <a:off x="3836933" y="2740573"/>
            <a:ext cx="936734" cy="1600200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0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09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343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55" y="1355834"/>
            <a:ext cx="4031673" cy="496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سهم للأسفل 1"/>
          <p:cNvSpPr/>
          <p:nvPr/>
        </p:nvSpPr>
        <p:spPr>
          <a:xfrm>
            <a:off x="5715000" y="228600"/>
            <a:ext cx="12954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سهم للأسفل 4"/>
          <p:cNvSpPr/>
          <p:nvPr/>
        </p:nvSpPr>
        <p:spPr>
          <a:xfrm>
            <a:off x="1686791" y="228600"/>
            <a:ext cx="12954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2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42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457200" y="4677103"/>
            <a:ext cx="20574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3600" b="1" dirty="0" smtClean="0"/>
              <a:t>الحفار 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434" y="1295399"/>
            <a:ext cx="7711966" cy="4114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45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8534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91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2743200"/>
            <a:ext cx="8610600" cy="388620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IQ" sz="4800" b="1" dirty="0" smtClean="0"/>
          </a:p>
          <a:p>
            <a:pPr algn="ctr"/>
            <a:endParaRPr lang="ar-IQ" sz="4800" b="1" dirty="0"/>
          </a:p>
          <a:p>
            <a:pPr algn="ctr"/>
            <a:endParaRPr lang="ar-IQ" sz="4800" b="1" dirty="0" smtClean="0"/>
          </a:p>
          <a:p>
            <a:pPr algn="ctr"/>
            <a:endParaRPr lang="ar-IQ" sz="4800" b="1" dirty="0"/>
          </a:p>
          <a:p>
            <a:pPr algn="ctr"/>
            <a:r>
              <a:rPr lang="ar-IQ" sz="4800" b="1" dirty="0" smtClean="0"/>
              <a:t>دورة حياة الحفار </a:t>
            </a:r>
            <a:endParaRPr lang="en-US" sz="4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0600" cy="5181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83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5800" y="326279"/>
            <a:ext cx="7772400" cy="74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IQ" dirty="0" smtClean="0"/>
          </a:p>
          <a:p>
            <a:pPr algn="ctr"/>
            <a:endParaRPr lang="ar-IQ" dirty="0"/>
          </a:p>
          <a:p>
            <a:pPr algn="ctr"/>
            <a:endParaRPr lang="ar-IQ" dirty="0" smtClean="0"/>
          </a:p>
          <a:p>
            <a:pPr algn="ctr"/>
            <a:endParaRPr lang="ar-IQ" dirty="0"/>
          </a:p>
          <a:p>
            <a:pPr algn="ctr"/>
            <a:endParaRPr lang="ar-IQ" dirty="0" smtClean="0"/>
          </a:p>
          <a:p>
            <a:pPr algn="ctr"/>
            <a:endParaRPr lang="en-US" dirty="0"/>
          </a:p>
        </p:txBody>
      </p:sp>
      <p:sp>
        <p:nvSpPr>
          <p:cNvPr id="9" name="مستطيل 8"/>
          <p:cNvSpPr/>
          <p:nvPr/>
        </p:nvSpPr>
        <p:spPr>
          <a:xfrm>
            <a:off x="685800" y="326278"/>
            <a:ext cx="1843088" cy="638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381000" y="214822"/>
            <a:ext cx="8382000" cy="64940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IQ" sz="2800" b="1" kern="0" dirty="0">
                <a:solidFill>
                  <a:srgbClr val="010199"/>
                </a:solidFill>
                <a:latin typeface="Tahoma"/>
                <a:cs typeface="Arial"/>
              </a:rPr>
              <a:t> اعداد : أ.م. جنان مالك خلف</a:t>
            </a:r>
          </a:p>
          <a:p>
            <a:pPr lvl="0" algn="ctr" rtl="1">
              <a:defRPr/>
            </a:pPr>
            <a:r>
              <a:rPr lang="ar-IQ" sz="2800" b="1" kern="0" dirty="0">
                <a:solidFill>
                  <a:srgbClr val="010199"/>
                </a:solidFill>
                <a:latin typeface="Tahoma"/>
                <a:cs typeface="Arial"/>
              </a:rPr>
              <a:t>يوم المحاضرة  : الاحد                   زمن المحاضرة  </a:t>
            </a:r>
            <a:r>
              <a:rPr lang="ar-IQ" sz="2800" b="1" kern="0" dirty="0" smtClean="0">
                <a:solidFill>
                  <a:srgbClr val="010199"/>
                </a:solidFill>
                <a:latin typeface="Tahoma"/>
                <a:cs typeface="Arial"/>
              </a:rPr>
              <a:t>10:30</a:t>
            </a:r>
            <a:endParaRPr lang="ar-IQ" sz="2800" b="1" dirty="0" smtClean="0"/>
          </a:p>
          <a:p>
            <a:pPr algn="r"/>
            <a:r>
              <a:rPr lang="en-US" sz="2400" b="1" dirty="0" smtClean="0"/>
              <a:t>--------------------------------------------------------------------------</a:t>
            </a:r>
            <a:endParaRPr lang="ar-IQ" sz="2400" b="1" dirty="0" smtClean="0"/>
          </a:p>
          <a:p>
            <a:pPr algn="r"/>
            <a:endParaRPr lang="ar-IQ" sz="2400" b="1" dirty="0"/>
          </a:p>
          <a:p>
            <a:pPr algn="r"/>
            <a:r>
              <a:rPr lang="ar-IQ" sz="2400" b="1" dirty="0" smtClean="0"/>
              <a:t>المقدمة : </a:t>
            </a:r>
          </a:p>
          <a:p>
            <a:pPr algn="r"/>
            <a:r>
              <a:rPr lang="ar-IQ" sz="2400" b="1" dirty="0" smtClean="0"/>
              <a:t>ان حشرات المحاصيل كانت مرافقة </a:t>
            </a:r>
            <a:r>
              <a:rPr lang="ar-IQ" sz="2400" b="1" dirty="0" err="1" smtClean="0"/>
              <a:t>للانسان</a:t>
            </a:r>
            <a:r>
              <a:rPr lang="ar-IQ" sz="2400" b="1" dirty="0" smtClean="0"/>
              <a:t> منذ القدم وان التوسع في زراعة المحاصيل الحقلية وخاصة الحبوب والمحاصيل الصناعية </a:t>
            </a:r>
            <a:r>
              <a:rPr lang="ar-IQ" sz="2400" b="1" dirty="0" err="1" smtClean="0"/>
              <a:t>وتكبف</a:t>
            </a:r>
            <a:r>
              <a:rPr lang="ar-IQ" sz="2400" b="1" dirty="0" smtClean="0"/>
              <a:t> هذه المحاصيل للبيئات المختلفة واستخدام الاساليب العلمية في الانتاج والتقدم الكبير في وسائل </a:t>
            </a:r>
            <a:endParaRPr lang="ar-IQ" sz="2400" b="1" dirty="0"/>
          </a:p>
          <a:p>
            <a:pPr algn="r"/>
            <a:r>
              <a:rPr lang="ar-IQ" sz="2400" b="1" dirty="0" smtClean="0"/>
              <a:t>المواصلات والتوسع باستخدام المبيدات ادى الى القضاء على الاعداء الحيوية والتوسع في إصلاح الاراضي البور أدى الى على كثير من الحشرات  البرية ,فانتقلت الحشرات الى المزروعات واصبحت من </a:t>
            </a:r>
            <a:r>
              <a:rPr lang="ar-IQ" sz="2400" b="1" dirty="0" err="1" smtClean="0"/>
              <a:t>الافات</a:t>
            </a:r>
            <a:r>
              <a:rPr lang="ar-IQ" sz="2400" b="1" dirty="0" smtClean="0"/>
              <a:t> الضارة . لذا كان لابد من الاهتمام بالحشرات وتحديد مواعيد ظهورها  وتقدير أضرارها  وطرق مكافحتها وذلك لان الحشرات لها دور كبير ومهم في الحاق الاضرار المباشرة </a:t>
            </a:r>
            <a:r>
              <a:rPr lang="ar-IQ" sz="2400" b="1" dirty="0" err="1" smtClean="0"/>
              <a:t>بالانسان</a:t>
            </a:r>
            <a:r>
              <a:rPr lang="ar-IQ" sz="2400" b="1" dirty="0" smtClean="0"/>
              <a:t> </a:t>
            </a:r>
            <a:r>
              <a:rPr lang="ar-IQ" sz="2400" b="1" dirty="0" err="1" smtClean="0"/>
              <a:t>وحاصلاته</a:t>
            </a:r>
            <a:r>
              <a:rPr lang="ar-IQ" sz="2400" b="1" dirty="0" smtClean="0"/>
              <a:t> الزراعية . </a:t>
            </a:r>
          </a:p>
          <a:p>
            <a:pPr algn="r"/>
            <a:endParaRPr lang="ar-IQ" sz="2400" b="1" dirty="0"/>
          </a:p>
          <a:p>
            <a:pPr algn="r"/>
            <a:endParaRPr lang="ar-IQ" sz="2400" b="1" dirty="0"/>
          </a:p>
          <a:p>
            <a:pPr algn="r"/>
            <a:endParaRPr lang="ar-IQ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0993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62987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46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254"/>
          <a:stretch/>
        </p:blipFill>
        <p:spPr bwMode="auto">
          <a:xfrm>
            <a:off x="457200" y="533400"/>
            <a:ext cx="8382000" cy="7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62"/>
          <a:stretch/>
        </p:blipFill>
        <p:spPr bwMode="auto">
          <a:xfrm>
            <a:off x="459169" y="2514600"/>
            <a:ext cx="8382000" cy="395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ارة رتبة 1"/>
          <p:cNvSpPr/>
          <p:nvPr/>
        </p:nvSpPr>
        <p:spPr>
          <a:xfrm rot="5400000">
            <a:off x="4053051" y="976151"/>
            <a:ext cx="813238" cy="190894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شارة رتبة 5"/>
          <p:cNvSpPr/>
          <p:nvPr/>
        </p:nvSpPr>
        <p:spPr>
          <a:xfrm rot="5400000">
            <a:off x="4068159" y="760687"/>
            <a:ext cx="813238" cy="19089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4497"/>
            <a:ext cx="8458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69"/>
          <a:stretch/>
        </p:blipFill>
        <p:spPr bwMode="auto">
          <a:xfrm>
            <a:off x="457200" y="694996"/>
            <a:ext cx="2857499" cy="353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76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05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/>
          <p:nvPr/>
        </p:nvSpPr>
        <p:spPr>
          <a:xfrm rot="5400000">
            <a:off x="4022177" y="-230566"/>
            <a:ext cx="813238" cy="190894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4037285" y="-446030"/>
            <a:ext cx="813238" cy="19089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2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40"/>
          <a:stretch/>
        </p:blipFill>
        <p:spPr bwMode="auto">
          <a:xfrm>
            <a:off x="304800" y="228600"/>
            <a:ext cx="8534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7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212"/>
          <a:stretch/>
        </p:blipFill>
        <p:spPr bwMode="auto">
          <a:xfrm>
            <a:off x="304800" y="381000"/>
            <a:ext cx="8534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53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96614" y="533400"/>
            <a:ext cx="8229600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4000" dirty="0" smtClean="0">
                <a:solidFill>
                  <a:srgbClr val="FF0000"/>
                </a:solidFill>
              </a:rPr>
              <a:t>الطور الضار </a:t>
            </a:r>
            <a:r>
              <a:rPr lang="ar-IQ" sz="4000" dirty="0" err="1" smtClean="0">
                <a:solidFill>
                  <a:srgbClr val="FF0000"/>
                </a:solidFill>
              </a:rPr>
              <a:t>للسونه</a:t>
            </a:r>
            <a:r>
              <a:rPr lang="ar-IQ" sz="4000" dirty="0" smtClean="0">
                <a:solidFill>
                  <a:srgbClr val="FF0000"/>
                </a:solidFill>
              </a:rPr>
              <a:t> الحوريات والكاملات </a:t>
            </a:r>
          </a:p>
          <a:p>
            <a:pPr algn="r"/>
            <a:r>
              <a:rPr lang="ar-IQ" sz="4000" dirty="0" smtClean="0">
                <a:solidFill>
                  <a:srgbClr val="FF0000"/>
                </a:solidFill>
              </a:rPr>
              <a:t>أعراض الاصابة </a:t>
            </a:r>
            <a:r>
              <a:rPr lang="ar-IQ" sz="4000" dirty="0" smtClean="0"/>
              <a:t>:    تمتص الكاملات والحوريات العصارة النباتية من سيقان واوراق الحنطة والشعير فتؤدي الى تأخر نمو النبات وموت السيقان فوق مناطق التغذي . وتكون الحبوب المصابة ضامرة </a:t>
            </a:r>
            <a:r>
              <a:rPr lang="ar-IQ" sz="4000" dirty="0" err="1" smtClean="0"/>
              <a:t>هشه</a:t>
            </a:r>
            <a:r>
              <a:rPr lang="ar-IQ" sz="4000" dirty="0" smtClean="0"/>
              <a:t> فارغة , فان لم تكن فارغة فان العجين المصنوع منها غير متماسك ( عجين سيال ) وتترك الحشرات رائحة كريهة على بقايا النبات ( التبن ) فتعافه الحيوانات ولا </a:t>
            </a:r>
            <a:r>
              <a:rPr lang="ar-IQ" sz="4000" dirty="0" err="1" smtClean="0"/>
              <a:t>تاكله</a:t>
            </a:r>
            <a:r>
              <a:rPr lang="ar-IQ" sz="4000" dirty="0" smtClean="0"/>
              <a:t> </a:t>
            </a:r>
            <a:r>
              <a:rPr lang="ar-IQ" dirty="0" smtClean="0"/>
              <a:t>.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xmlns="" val="2624237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34"/>
          <a:stretch/>
        </p:blipFill>
        <p:spPr bwMode="auto">
          <a:xfrm>
            <a:off x="304800" y="381000"/>
            <a:ext cx="8686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25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48"/>
          <a:stretch/>
        </p:blipFill>
        <p:spPr bwMode="auto">
          <a:xfrm>
            <a:off x="228600" y="381000"/>
            <a:ext cx="8686800" cy="138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45674"/>
            <a:ext cx="8686800" cy="473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85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00"/>
            <a:ext cx="8839200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43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/>
          <p:nvPr/>
        </p:nvSpPr>
        <p:spPr>
          <a:xfrm rot="5400000">
            <a:off x="4037943" y="-332387"/>
            <a:ext cx="813238" cy="190894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4053051" y="-547851"/>
            <a:ext cx="813238" cy="19089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9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93685" y="1219199"/>
            <a:ext cx="777240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3200" dirty="0" smtClean="0">
                <a:solidFill>
                  <a:srgbClr val="FF0000"/>
                </a:solidFill>
              </a:rPr>
              <a:t>أعراض الاصابة بدودة الزرع                                                                             </a:t>
            </a:r>
          </a:p>
          <a:p>
            <a:pPr algn="r"/>
            <a:r>
              <a:rPr lang="ar-IQ" sz="3200" dirty="0" smtClean="0"/>
              <a:t>وجود خطوط شفافة على الاوراق ناتجة من تغذي اليرقات بين وجهي الورقة واصفرار الاوراق وعدم نمو النبات بصورة طبيعية .                                                                        </a:t>
            </a:r>
            <a:endParaRPr lang="ar-IQ" sz="3200" dirty="0"/>
          </a:p>
          <a:p>
            <a:r>
              <a:rPr lang="en-US" sz="3200" dirty="0" smtClean="0"/>
              <a:t>                                                      .</a:t>
            </a:r>
            <a:r>
              <a:rPr lang="ar-IQ" sz="3200" dirty="0" smtClean="0">
                <a:solidFill>
                  <a:srgbClr val="FF0000"/>
                </a:solidFill>
              </a:rPr>
              <a:t>الطور الضار </a:t>
            </a:r>
            <a:r>
              <a:rPr lang="ar-IQ" sz="3200" dirty="0" smtClean="0"/>
              <a:t>:  الطور اليرقي والاصح ان نقول الدور اليرقي </a:t>
            </a:r>
          </a:p>
          <a:p>
            <a:pPr algn="r"/>
            <a:r>
              <a:rPr lang="ar-IQ" sz="3200" dirty="0" smtClean="0">
                <a:solidFill>
                  <a:srgbClr val="FF0000"/>
                </a:solidFill>
              </a:rPr>
              <a:t>سؤال</a:t>
            </a:r>
            <a:r>
              <a:rPr lang="ar-IQ" sz="3200" dirty="0" smtClean="0"/>
              <a:t> :    </a:t>
            </a:r>
          </a:p>
          <a:p>
            <a:pPr algn="r"/>
            <a:r>
              <a:rPr lang="ar-IQ" sz="3200" dirty="0" smtClean="0"/>
              <a:t>ماذا نقصد بالطور والدور ؟   </a:t>
            </a:r>
            <a:endParaRPr lang="ar-IQ" sz="3200" dirty="0"/>
          </a:p>
        </p:txBody>
      </p:sp>
    </p:spTree>
    <p:extLst>
      <p:ext uri="{BB962C8B-B14F-4D97-AF65-F5344CB8AC3E}">
        <p14:creationId xmlns:p14="http://schemas.microsoft.com/office/powerpoint/2010/main" xmlns="" val="188211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4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00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620"/>
          <a:stretch/>
        </p:blipFill>
        <p:spPr bwMode="auto">
          <a:xfrm>
            <a:off x="304800" y="161026"/>
            <a:ext cx="8458201" cy="148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12" t="32635" r="34089" b="27061"/>
          <a:stretch/>
        </p:blipFill>
        <p:spPr bwMode="auto">
          <a:xfrm>
            <a:off x="312683" y="1757364"/>
            <a:ext cx="4267200" cy="311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939"/>
          <a:stretch/>
        </p:blipFill>
        <p:spPr bwMode="auto">
          <a:xfrm>
            <a:off x="304800" y="5063359"/>
            <a:ext cx="8458201" cy="158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724399" y="1757364"/>
            <a:ext cx="4038601" cy="3119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سهم إلى اليمين 5"/>
          <p:cNvSpPr/>
          <p:nvPr/>
        </p:nvSpPr>
        <p:spPr>
          <a:xfrm rot="10800000">
            <a:off x="5486400" y="2590800"/>
            <a:ext cx="1981200" cy="16002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5900" y="2324100"/>
            <a:ext cx="3124201" cy="56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86867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0" y="3607675"/>
            <a:ext cx="2819400" cy="29455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سهم إلى اليمين 4"/>
          <p:cNvSpPr/>
          <p:nvPr/>
        </p:nvSpPr>
        <p:spPr>
          <a:xfrm rot="10800000">
            <a:off x="6453995" y="4214892"/>
            <a:ext cx="2103409" cy="173108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8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00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85" y="1066800"/>
            <a:ext cx="890041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/>
          <p:nvPr/>
        </p:nvSpPr>
        <p:spPr>
          <a:xfrm rot="5400000">
            <a:off x="4073415" y="-332387"/>
            <a:ext cx="813238" cy="190894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4088523" y="-547851"/>
            <a:ext cx="813238" cy="19089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2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38200" y="1143000"/>
            <a:ext cx="792480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4000" dirty="0" smtClean="0">
                <a:solidFill>
                  <a:srgbClr val="FF0000"/>
                </a:solidFill>
              </a:rPr>
              <a:t>أعراض الاصابة </a:t>
            </a:r>
          </a:p>
          <a:p>
            <a:pPr algn="r"/>
            <a:r>
              <a:rPr lang="ar-IQ" sz="4000" dirty="0" smtClean="0"/>
              <a:t>تتغذى الكاملات ليلا على الحبوب . اما اليرقات تقرض </a:t>
            </a:r>
            <a:r>
              <a:rPr lang="ar-IQ" sz="4000" dirty="0" err="1" smtClean="0"/>
              <a:t>بادرات</a:t>
            </a:r>
            <a:r>
              <a:rPr lang="ar-IQ" sz="4000" dirty="0" smtClean="0"/>
              <a:t> الحنطة  وتسحبها داخل الارض ولا تترك من الاوراق   الا العروق . فتسبب </a:t>
            </a:r>
            <a:r>
              <a:rPr lang="ar-IQ" sz="4000" dirty="0" err="1" smtClean="0"/>
              <a:t>إلتفاف</a:t>
            </a:r>
            <a:r>
              <a:rPr lang="ar-IQ" sz="4000" dirty="0" smtClean="0"/>
              <a:t> الاوراق وفي الاصابة الشديدة تؤدي الى موت </a:t>
            </a:r>
            <a:r>
              <a:rPr lang="ar-IQ" sz="4000" dirty="0" err="1" smtClean="0"/>
              <a:t>البادرات</a:t>
            </a:r>
            <a:r>
              <a:rPr lang="ar-IQ" sz="4000" dirty="0" smtClean="0"/>
              <a:t> . </a:t>
            </a:r>
          </a:p>
          <a:p>
            <a:pPr algn="r"/>
            <a:r>
              <a:rPr lang="ar-IQ" sz="4000" dirty="0" smtClean="0">
                <a:solidFill>
                  <a:srgbClr val="FF0000"/>
                </a:solidFill>
              </a:rPr>
              <a:t>الطور الضار </a:t>
            </a:r>
            <a:r>
              <a:rPr lang="ar-IQ" sz="4000" dirty="0" smtClean="0"/>
              <a:t>: اليرقي والكامل . </a:t>
            </a:r>
            <a:endParaRPr lang="ar-IQ" sz="4000" dirty="0"/>
          </a:p>
        </p:txBody>
      </p:sp>
    </p:spTree>
    <p:extLst>
      <p:ext uri="{BB962C8B-B14F-4D97-AF65-F5344CB8AC3E}">
        <p14:creationId xmlns:p14="http://schemas.microsoft.com/office/powerpoint/2010/main" xmlns="" val="1191953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2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49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688"/>
          <a:stretch/>
        </p:blipFill>
        <p:spPr bwMode="auto">
          <a:xfrm>
            <a:off x="228600" y="304800"/>
            <a:ext cx="8763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64"/>
          <a:stretch/>
        </p:blipFill>
        <p:spPr bwMode="auto">
          <a:xfrm>
            <a:off x="228600" y="2819400"/>
            <a:ext cx="8763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5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1"/>
            <a:ext cx="8839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29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09600" y="1066800"/>
            <a:ext cx="80772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4000" dirty="0" smtClean="0">
                <a:solidFill>
                  <a:srgbClr val="FF0000"/>
                </a:solidFill>
              </a:rPr>
              <a:t>اعراض الاصابة بزنبور الحنطة المنشاري : </a:t>
            </a:r>
          </a:p>
          <a:p>
            <a:pPr algn="r" rtl="1"/>
            <a:endParaRPr lang="ar-IQ" sz="4000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4000" dirty="0" smtClean="0"/>
              <a:t>وجود ثقب مستدير على الساق والنباتات المصابة لا تنضج حبوبها </a:t>
            </a:r>
            <a:r>
              <a:rPr lang="ar-IQ" sz="4000" dirty="0" err="1" smtClean="0"/>
              <a:t>ويتيبس</a:t>
            </a:r>
            <a:r>
              <a:rPr lang="ar-IQ" sz="4000" dirty="0" smtClean="0"/>
              <a:t> الجزء العلوي للنبات وتتكسر سيقانها بسهولة . </a:t>
            </a:r>
          </a:p>
          <a:p>
            <a:pPr algn="r" rtl="1"/>
            <a:r>
              <a:rPr lang="ar-IQ" sz="4000" dirty="0" smtClean="0"/>
              <a:t>الطور الضار : الطور اليرقي </a:t>
            </a:r>
            <a:endParaRPr lang="ar-IQ" sz="4000" dirty="0"/>
          </a:p>
        </p:txBody>
      </p:sp>
    </p:spTree>
    <p:extLst>
      <p:ext uri="{BB962C8B-B14F-4D97-AF65-F5344CB8AC3E}">
        <p14:creationId xmlns:p14="http://schemas.microsoft.com/office/powerpoint/2010/main" xmlns="" val="1015935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دوت نت\Desktop\Screenshot_٢٠٢٠٠٥٠٢-١١١٧٢٨~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1"/>
            <a:ext cx="4204785" cy="5197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دوت نت\Desktop\Screenshot_٢٠٢٠٠٥٠٢-١١١٦١٥~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45" y="609601"/>
            <a:ext cx="4206445" cy="5197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3352800" y="6007021"/>
            <a:ext cx="33168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3200" b="1" i="1" dirty="0" smtClean="0"/>
              <a:t>زنبور الحنطة المنشاري </a:t>
            </a:r>
            <a:endParaRPr lang="ar-IQ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17931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1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80" y="4495800"/>
            <a:ext cx="821252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/>
          <p:nvPr/>
        </p:nvSpPr>
        <p:spPr>
          <a:xfrm rot="10800000">
            <a:off x="8437174" y="1819275"/>
            <a:ext cx="564932" cy="95447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شارة رتبة 5"/>
          <p:cNvSpPr/>
          <p:nvPr/>
        </p:nvSpPr>
        <p:spPr>
          <a:xfrm rot="10800000">
            <a:off x="8437174" y="5047267"/>
            <a:ext cx="564932" cy="95447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54"/>
          <a:stretch/>
        </p:blipFill>
        <p:spPr bwMode="auto">
          <a:xfrm>
            <a:off x="220717" y="152400"/>
            <a:ext cx="8686800" cy="354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968"/>
            <a:ext cx="4030717" cy="281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494" y="3020190"/>
            <a:ext cx="2794373" cy="45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94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62000" y="1524000"/>
            <a:ext cx="78486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4000" dirty="0" smtClean="0">
                <a:solidFill>
                  <a:srgbClr val="FF0000"/>
                </a:solidFill>
              </a:rPr>
              <a:t>أعراض الاصابة  </a:t>
            </a:r>
            <a:r>
              <a:rPr lang="ar-IQ" sz="4000" dirty="0" err="1" smtClean="0">
                <a:solidFill>
                  <a:srgbClr val="FF0000"/>
                </a:solidFill>
              </a:rPr>
              <a:t>بثربس</a:t>
            </a:r>
            <a:r>
              <a:rPr lang="ar-IQ" sz="4000" dirty="0" smtClean="0">
                <a:solidFill>
                  <a:srgbClr val="FF0000"/>
                </a:solidFill>
              </a:rPr>
              <a:t> الحنطة </a:t>
            </a:r>
          </a:p>
          <a:p>
            <a:pPr algn="r"/>
            <a:r>
              <a:rPr lang="ar-IQ" sz="4000" dirty="0" smtClean="0"/>
              <a:t>وجود بقع شاحبة اللون لانكماش حجم الحبوب وقلة وزنها وتكون الحوريات والكاملات هي الطور الضار للحشرة </a:t>
            </a:r>
            <a:r>
              <a:rPr lang="ar-IQ" dirty="0" smtClean="0"/>
              <a:t>..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xmlns="" val="2815473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"/>
            <a:ext cx="8610600" cy="626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3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28600" y="1371600"/>
            <a:ext cx="8686800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i="1" dirty="0" err="1" smtClean="0"/>
              <a:t>Schizaphis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graminum</a:t>
            </a:r>
            <a:r>
              <a:rPr lang="en-US" sz="2800" b="1" i="1" dirty="0" smtClean="0"/>
              <a:t>   </a:t>
            </a:r>
            <a:r>
              <a:rPr lang="ar-IQ" sz="2800" b="1" i="1" dirty="0" smtClean="0"/>
              <a:t>من الحنطة </a:t>
            </a:r>
            <a:endParaRPr lang="en-US" sz="2800" b="1" i="1" dirty="0" smtClean="0"/>
          </a:p>
          <a:p>
            <a:r>
              <a:rPr lang="en-US" sz="2800" dirty="0" smtClean="0"/>
              <a:t>=</a:t>
            </a:r>
            <a:r>
              <a:rPr lang="en-US" sz="2800" dirty="0" err="1" smtClean="0"/>
              <a:t>Toxoptera</a:t>
            </a:r>
            <a:r>
              <a:rPr lang="en-US" sz="2800" dirty="0" smtClean="0"/>
              <a:t> </a:t>
            </a:r>
            <a:r>
              <a:rPr lang="en-US" sz="2800" dirty="0" err="1" smtClean="0"/>
              <a:t>graminum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(</a:t>
            </a:r>
            <a:r>
              <a:rPr lang="en-US" sz="2800" dirty="0" err="1" smtClean="0"/>
              <a:t>Aphidae</a:t>
            </a:r>
            <a:r>
              <a:rPr lang="en-US" sz="2800" dirty="0" smtClean="0"/>
              <a:t> : </a:t>
            </a:r>
            <a:r>
              <a:rPr lang="en-US" sz="2800" dirty="0" err="1" smtClean="0"/>
              <a:t>Homoptera</a:t>
            </a:r>
            <a:r>
              <a:rPr lang="en-US" sz="2800" dirty="0" smtClean="0"/>
              <a:t> )</a:t>
            </a:r>
          </a:p>
          <a:p>
            <a:pPr algn="r"/>
            <a:r>
              <a:rPr lang="ar-IQ" sz="2400" dirty="0" smtClean="0"/>
              <a:t>تنتشر في العراق وسوريا ولبنان ومصر وفلسطين وتصيب الحنطة والشعير والذرة والرز . تظهر الحشرة الكاملة   في شباط  واذار ونيسان </a:t>
            </a:r>
            <a:r>
              <a:rPr lang="ar-IQ" sz="2400" dirty="0" err="1" smtClean="0"/>
              <a:t>ومايس</a:t>
            </a:r>
            <a:r>
              <a:rPr lang="ar-IQ" sz="2400" dirty="0" smtClean="0"/>
              <a:t> وكانون الاول وتتكاثر عذريا  وتلد الاناث حوريات وتتكاثر على مدار السنة ولها اجيال متداخلة .  </a:t>
            </a:r>
          </a:p>
          <a:p>
            <a:pPr algn="r"/>
            <a:r>
              <a:rPr lang="ar-IQ" sz="2400" dirty="0" smtClean="0"/>
              <a:t>ا</a:t>
            </a:r>
            <a:r>
              <a:rPr lang="ar-IQ" sz="2400" dirty="0" smtClean="0">
                <a:solidFill>
                  <a:srgbClr val="FF0000"/>
                </a:solidFill>
              </a:rPr>
              <a:t>لضرر </a:t>
            </a:r>
            <a:r>
              <a:rPr lang="ar-IQ" sz="2400" dirty="0" smtClean="0"/>
              <a:t>: </a:t>
            </a:r>
          </a:p>
          <a:p>
            <a:pPr algn="r"/>
            <a:r>
              <a:rPr lang="ar-IQ" sz="2400" dirty="0" smtClean="0"/>
              <a:t>تهاجم الحوريات والكاملات الاوراق وتتغذى على الازهار والسنابل والحبوب بامتصاص العصارة النباتية فيصبح النبات ضعيفا  ويحدث نقص في الانتاج . </a:t>
            </a:r>
          </a:p>
          <a:p>
            <a:pPr algn="r"/>
            <a:r>
              <a:rPr lang="ar-IQ" sz="2400" dirty="0" smtClean="0">
                <a:solidFill>
                  <a:srgbClr val="FF0000"/>
                </a:solidFill>
              </a:rPr>
              <a:t>المكافحة  الحيوية : </a:t>
            </a:r>
          </a:p>
          <a:p>
            <a:pPr marL="285750" indent="-285750" algn="r">
              <a:buFontTx/>
              <a:buChar char="-"/>
            </a:pPr>
            <a:r>
              <a:rPr lang="ar-IQ" sz="2400" dirty="0" smtClean="0"/>
              <a:t>استخدام الاعداء الحيوية مثل اسد المن ويرقات ابو العيد وذبابة </a:t>
            </a:r>
            <a:r>
              <a:rPr lang="ar-IQ" sz="2400" dirty="0" err="1" smtClean="0"/>
              <a:t>السرفس</a:t>
            </a:r>
            <a:r>
              <a:rPr lang="ar-IQ" sz="2400" dirty="0" smtClean="0"/>
              <a:t>      </a:t>
            </a:r>
          </a:p>
          <a:p>
            <a:pPr marL="285750" indent="-285750" algn="r">
              <a:buFontTx/>
              <a:buChar char="-"/>
            </a:pPr>
            <a:r>
              <a:rPr lang="ar-IQ" sz="2400" dirty="0" smtClean="0">
                <a:solidFill>
                  <a:srgbClr val="FF0000"/>
                </a:solidFill>
              </a:rPr>
              <a:t>- المكافحة الكيمياوية </a:t>
            </a:r>
            <a:r>
              <a:rPr lang="ar-IQ" sz="2400" dirty="0" smtClean="0"/>
              <a:t>: </a:t>
            </a:r>
          </a:p>
          <a:p>
            <a:pPr marL="285750" indent="-285750" algn="r">
              <a:buFontTx/>
              <a:buChar char="-"/>
            </a:pPr>
            <a:r>
              <a:rPr lang="ar-IQ" sz="2400" dirty="0" smtClean="0"/>
              <a:t>استخدام مبيد السفن 50 % بنسبة 500 سم3 \دونم  او مبيد بريمور 50% بنسبة 60 </a:t>
            </a:r>
            <a:r>
              <a:rPr lang="en-US" sz="2400" dirty="0" smtClean="0"/>
              <a:t>.</a:t>
            </a:r>
            <a:r>
              <a:rPr lang="ar-IQ" sz="2400" dirty="0" smtClean="0"/>
              <a:t>غم \ دونم </a:t>
            </a:r>
          </a:p>
        </p:txBody>
      </p:sp>
    </p:spTree>
    <p:extLst>
      <p:ext uri="{BB962C8B-B14F-4D97-AF65-F5344CB8AC3E}">
        <p14:creationId xmlns:p14="http://schemas.microsoft.com/office/powerpoint/2010/main" xmlns="" val="1196206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دوت نت\Desktop\Screenshot_٢٠٢٠٠٥٠١-٢١٣٣٠٦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332" y="948118"/>
            <a:ext cx="8058856" cy="55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717118" y="363342"/>
            <a:ext cx="78540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3200" b="1" dirty="0" smtClean="0"/>
              <a:t>من الحنطة </a:t>
            </a:r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xmlns="" val="2140406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1"/>
            <a:ext cx="8534400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599352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553200" y="2895600"/>
            <a:ext cx="23622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شارة رتبة 2"/>
          <p:cNvSpPr/>
          <p:nvPr/>
        </p:nvSpPr>
        <p:spPr>
          <a:xfrm rot="10800000">
            <a:off x="6934200" y="3657600"/>
            <a:ext cx="1524000" cy="2133600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5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8686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01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04800" y="533400"/>
            <a:ext cx="845820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2800" b="1" dirty="0" smtClean="0">
              <a:solidFill>
                <a:srgbClr val="FF0000"/>
              </a:solidFill>
            </a:endParaRPr>
          </a:p>
          <a:p>
            <a:pPr algn="r"/>
            <a:r>
              <a:rPr lang="ar-IQ" sz="2800" b="1" dirty="0" smtClean="0">
                <a:solidFill>
                  <a:srgbClr val="FF0000"/>
                </a:solidFill>
              </a:rPr>
              <a:t>أعراض الاصابة </a:t>
            </a:r>
          </a:p>
          <a:p>
            <a:pPr algn="r"/>
            <a:r>
              <a:rPr lang="ar-IQ" sz="2800" b="1" dirty="0" smtClean="0"/>
              <a:t>تهاجم يرقات الجيل الاول في شهر ايار </a:t>
            </a:r>
            <a:r>
              <a:rPr lang="ar-IQ" sz="2800" b="1" dirty="0" err="1" smtClean="0"/>
              <a:t>بادرات</a:t>
            </a:r>
            <a:r>
              <a:rPr lang="ar-IQ" sz="2800" b="1" dirty="0" smtClean="0"/>
              <a:t> الذرة حيث تهاجم القمة النامية اولا مؤدية الى فصل الاوراق بسهولة عن النبات مؤدية الى ظاهرة القلب الميت او الرأس الميت.. </a:t>
            </a:r>
          </a:p>
          <a:p>
            <a:pPr algn="r"/>
            <a:r>
              <a:rPr lang="ar-IQ" sz="2800" b="1" dirty="0" smtClean="0"/>
              <a:t>تدخل اليرقات في المرحلة التالية الى  الساق من خلال غمد الاوراق فتظهر ثقوب متوازية في نصل الورقة . </a:t>
            </a:r>
          </a:p>
          <a:p>
            <a:pPr algn="r"/>
            <a:r>
              <a:rPr lang="ar-IQ" sz="2800" b="1" dirty="0"/>
              <a:t>وتحفر اليرقات داخل الساق باتجاه الاسفل مسببة </a:t>
            </a:r>
            <a:r>
              <a:rPr lang="ar-IQ" sz="2800" b="1" dirty="0" err="1"/>
              <a:t>كسرالسوق</a:t>
            </a:r>
            <a:r>
              <a:rPr lang="ar-IQ" sz="2800" b="1" dirty="0"/>
              <a:t> ( السيقان ) وتعفنها .</a:t>
            </a:r>
            <a:r>
              <a:rPr lang="en-US" sz="2800" b="1" dirty="0"/>
              <a:t> </a:t>
            </a:r>
            <a:endParaRPr lang="ar-IQ" sz="2800" b="1" dirty="0"/>
          </a:p>
          <a:p>
            <a:pPr algn="r"/>
            <a:endParaRPr lang="ar-IQ" sz="2800" b="1" dirty="0" smtClean="0"/>
          </a:p>
          <a:p>
            <a:pPr algn="r"/>
            <a:r>
              <a:rPr lang="ar-IQ" sz="2800" b="1" dirty="0" smtClean="0"/>
              <a:t>وتتغذى على كوز الذرة وعلى الخشب والحبوب </a:t>
            </a:r>
            <a:r>
              <a:rPr lang="en-US" sz="2800" b="1" dirty="0" smtClean="0"/>
              <a:t>  </a:t>
            </a:r>
            <a:r>
              <a:rPr lang="ar-IQ" sz="2800" b="1" dirty="0" smtClean="0"/>
              <a:t>وتحفر اليرقات السيقان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317700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" r="3124" b="11002"/>
          <a:stretch/>
        </p:blipFill>
        <p:spPr bwMode="auto">
          <a:xfrm>
            <a:off x="228600" y="304800"/>
            <a:ext cx="8728841" cy="284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42138"/>
            <a:ext cx="8763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07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2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" y="609600"/>
            <a:ext cx="8458200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i="1" dirty="0" err="1" smtClean="0"/>
              <a:t>Rhopalosiphum</a:t>
            </a:r>
            <a:r>
              <a:rPr lang="en-US" sz="2000" b="1" i="1" dirty="0" smtClean="0"/>
              <a:t> (=Aphis) </a:t>
            </a:r>
            <a:r>
              <a:rPr lang="en-US" sz="2000" b="1" i="1" dirty="0" err="1" smtClean="0"/>
              <a:t>maidis</a:t>
            </a:r>
            <a:r>
              <a:rPr lang="en-US" sz="2000" b="1" i="1" dirty="0" smtClean="0"/>
              <a:t>             </a:t>
            </a:r>
            <a:r>
              <a:rPr lang="ar-IQ" sz="2000" b="1" dirty="0" smtClean="0"/>
              <a:t>من الذرة </a:t>
            </a:r>
            <a:endParaRPr lang="en-US" sz="2000" b="1" dirty="0" smtClean="0"/>
          </a:p>
          <a:p>
            <a:r>
              <a:rPr lang="en-US" sz="2000" b="1" dirty="0" smtClean="0"/>
              <a:t>( </a:t>
            </a:r>
            <a:r>
              <a:rPr lang="en-US" sz="2000" b="1" dirty="0" err="1" smtClean="0"/>
              <a:t>Aphididae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Homoptera</a:t>
            </a:r>
            <a:r>
              <a:rPr lang="en-US" sz="2000" b="1" dirty="0" smtClean="0"/>
              <a:t>)</a:t>
            </a:r>
          </a:p>
          <a:p>
            <a:pPr algn="r"/>
            <a:r>
              <a:rPr lang="ar-IQ" sz="2000" b="1" dirty="0" smtClean="0"/>
              <a:t>ينتشر هذا المن في العراق وسوريا ومصر والاردن وتركيا ... يصيب الذرة الصفراء والذرة البيضاء وذرة المكانس والنجيليات كالحنطة والشعير والنجيليات البرية . </a:t>
            </a:r>
          </a:p>
          <a:p>
            <a:pPr algn="r"/>
            <a:r>
              <a:rPr lang="ar-IQ" sz="2000" b="1" dirty="0" smtClean="0"/>
              <a:t>الوصف  </a:t>
            </a:r>
          </a:p>
          <a:p>
            <a:pPr algn="r"/>
            <a:r>
              <a:rPr lang="ar-IQ" sz="2000" b="1" dirty="0" smtClean="0"/>
              <a:t>الحشرة الكاملة  غير المجنحة اللون اخضر مزرق والقرون البطنية والذنب </a:t>
            </a:r>
            <a:r>
              <a:rPr lang="ar-IQ" sz="2000" b="1" dirty="0" err="1" smtClean="0"/>
              <a:t>االبطني</a:t>
            </a:r>
            <a:r>
              <a:rPr lang="ar-IQ" sz="2000" b="1" dirty="0" smtClean="0"/>
              <a:t> اسود والرأس اخضر غامق  ,تظهر الحشرة في شباط واذار ونيسان </a:t>
            </a:r>
            <a:r>
              <a:rPr lang="ar-IQ" sz="2000" b="1" dirty="0" err="1" smtClean="0"/>
              <a:t>ومايس</a:t>
            </a:r>
            <a:r>
              <a:rPr lang="ar-IQ" sz="2000" b="1" dirty="0" smtClean="0"/>
              <a:t> وتشرين الاول  وتستمر بالتكاثر طيلة اشهر السنه عذريا  وتلد الاناث حوريات وعندما تصبح بالغات تطير لها 9 أجيال بالسنة </a:t>
            </a:r>
          </a:p>
          <a:p>
            <a:pPr algn="r"/>
            <a:r>
              <a:rPr lang="ar-IQ" sz="2000" b="1" dirty="0" smtClean="0"/>
              <a:t>الضرر </a:t>
            </a:r>
          </a:p>
          <a:p>
            <a:pPr algn="r"/>
            <a:r>
              <a:rPr lang="ar-IQ" sz="2000" b="1" dirty="0" smtClean="0"/>
              <a:t>تسبب انخفاض في </a:t>
            </a:r>
            <a:r>
              <a:rPr lang="ar-IQ" sz="2000" b="1" dirty="0" err="1" smtClean="0"/>
              <a:t>المجصول</a:t>
            </a:r>
            <a:r>
              <a:rPr lang="ar-IQ" sz="2000" b="1" dirty="0" smtClean="0"/>
              <a:t> 30 – 50 % </a:t>
            </a:r>
            <a:r>
              <a:rPr lang="ar-IQ" sz="2000" b="1" dirty="0" err="1" smtClean="0"/>
              <a:t>ةتتغذى</a:t>
            </a:r>
            <a:r>
              <a:rPr lang="ar-IQ" sz="2000" b="1" dirty="0" smtClean="0"/>
              <a:t> الحوريات والكاملات على الساق والسطح العلوي </a:t>
            </a:r>
            <a:r>
              <a:rPr lang="ar-IQ" sz="2000" b="1" dirty="0" err="1" smtClean="0"/>
              <a:t>للاوراق</a:t>
            </a:r>
            <a:r>
              <a:rPr lang="ar-IQ" sz="2000" b="1" dirty="0" smtClean="0"/>
              <a:t> وتغطي كامل سطح الورقة فتلتف الورقة على نفسها </a:t>
            </a:r>
            <a:r>
              <a:rPr lang="ar-IQ" sz="2000" b="1" dirty="0" err="1" smtClean="0"/>
              <a:t>وتتتوقف</a:t>
            </a:r>
            <a:r>
              <a:rPr lang="ar-IQ" sz="2000" b="1" dirty="0" smtClean="0"/>
              <a:t> عن النمو . كما ان الندوة العسلية التي تفرزها تشجع نمو الفطريات  يصيب هذا المن </a:t>
            </a:r>
            <a:r>
              <a:rPr lang="ar-IQ" sz="2000" b="1" dirty="0" err="1" smtClean="0"/>
              <a:t>العرانيص</a:t>
            </a:r>
            <a:r>
              <a:rPr lang="ar-IQ" sz="2000" b="1" dirty="0" smtClean="0"/>
              <a:t>  فبل تكوين البذور فيقل الانتاج </a:t>
            </a:r>
          </a:p>
          <a:p>
            <a:pPr algn="r"/>
            <a:r>
              <a:rPr lang="ar-IQ" sz="2000" b="1" dirty="0" smtClean="0"/>
              <a:t>المكافحة </a:t>
            </a:r>
          </a:p>
          <a:p>
            <a:pPr algn="r"/>
            <a:r>
              <a:rPr lang="ar-IQ" sz="2000" b="1" dirty="0" smtClean="0"/>
              <a:t>الاعداء الطبيعية سبق ذكرها في من الحنطة </a:t>
            </a:r>
          </a:p>
          <a:p>
            <a:pPr algn="r"/>
            <a:r>
              <a:rPr lang="ar-IQ" sz="2000" b="1" dirty="0" smtClean="0"/>
              <a:t>المكافحة  الكيمياوية </a:t>
            </a:r>
            <a:r>
              <a:rPr lang="ar-IQ" sz="2000" b="1" dirty="0" err="1" smtClean="0"/>
              <a:t>ملاثيون</a:t>
            </a:r>
            <a:r>
              <a:rPr lang="ar-IQ" sz="2000" b="1" dirty="0" smtClean="0"/>
              <a:t> 50% بنسبة 500 سم3 \ دونم . </a:t>
            </a:r>
            <a:r>
              <a:rPr lang="ar-IQ" sz="2000" b="1" dirty="0" err="1" smtClean="0"/>
              <a:t>نوكوز</a:t>
            </a:r>
            <a:r>
              <a:rPr lang="ar-IQ" sz="2000" b="1" dirty="0" smtClean="0"/>
              <a:t> 50 % بنسبة 500 سم3 \دونم . بريمور 50% بنسبة 6 غم \دونم .                                                                                                        </a:t>
            </a:r>
            <a:r>
              <a:rPr lang="en-US" sz="2000" b="1" dirty="0" smtClean="0"/>
              <a:t>   </a:t>
            </a:r>
            <a:endParaRPr lang="ar-IQ" sz="2000" b="1" dirty="0"/>
          </a:p>
        </p:txBody>
      </p:sp>
    </p:spTree>
    <p:extLst>
      <p:ext uri="{BB962C8B-B14F-4D97-AF65-F5344CB8AC3E}">
        <p14:creationId xmlns:p14="http://schemas.microsoft.com/office/powerpoint/2010/main" xmlns="" val="1678801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دوت نت\Desktop\Screenshot_٢٠٢٠٠٥٠١-٢١٤٢٣٩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1"/>
            <a:ext cx="7315200" cy="53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447800" y="5660886"/>
            <a:ext cx="6553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4000" b="1" dirty="0" smtClean="0"/>
              <a:t>من </a:t>
            </a:r>
            <a:r>
              <a:rPr lang="ar-IQ" sz="4000" b="1" dirty="0" err="1" smtClean="0"/>
              <a:t>الذره</a:t>
            </a:r>
            <a:r>
              <a:rPr lang="ar-IQ" sz="4000" b="1" dirty="0" smtClean="0"/>
              <a:t> </a:t>
            </a:r>
            <a:endParaRPr lang="ar-IQ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52332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1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57200" y="762000"/>
            <a:ext cx="8458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2000" b="1" dirty="0" smtClean="0"/>
              <a:t>تصيب اكثر من 37 عائل نباتي  اذ تهاجم الحوريات والكاملات الاوراق الجديدة والقمم النامية عند اشتداد الاصابة فتؤدي الى التواء الاوراق واصفرارها . </a:t>
            </a:r>
            <a:endParaRPr lang="ar-IQ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7543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ارة رتبة 4"/>
          <p:cNvSpPr/>
          <p:nvPr/>
        </p:nvSpPr>
        <p:spPr>
          <a:xfrm rot="10800000">
            <a:off x="8153400" y="2438400"/>
            <a:ext cx="990600" cy="16764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4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629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54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90" y="4800600"/>
            <a:ext cx="856210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8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047" y="152400"/>
            <a:ext cx="8458200" cy="237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02"/>
          <a:stretch/>
        </p:blipFill>
        <p:spPr bwMode="auto">
          <a:xfrm>
            <a:off x="260727" y="3279228"/>
            <a:ext cx="8472055" cy="335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/>
          <p:nvPr/>
        </p:nvSpPr>
        <p:spPr>
          <a:xfrm rot="5400000">
            <a:off x="3806059" y="2051996"/>
            <a:ext cx="990600" cy="16764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شارة رتبة 4"/>
          <p:cNvSpPr/>
          <p:nvPr/>
        </p:nvSpPr>
        <p:spPr>
          <a:xfrm rot="5400000">
            <a:off x="3806059" y="2231986"/>
            <a:ext cx="990600" cy="1676400"/>
          </a:xfrm>
          <a:prstGeom prst="chevr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6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5" b="3588"/>
          <a:stretch/>
        </p:blipFill>
        <p:spPr bwMode="auto">
          <a:xfrm>
            <a:off x="304800" y="381000"/>
            <a:ext cx="8686800" cy="595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06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841"/>
          <a:stretch/>
        </p:blipFill>
        <p:spPr bwMode="auto">
          <a:xfrm>
            <a:off x="228600" y="304800"/>
            <a:ext cx="8763000" cy="142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7539859" y="1904999"/>
            <a:ext cx="1371600" cy="47287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ارة رتبة 3"/>
          <p:cNvSpPr/>
          <p:nvPr/>
        </p:nvSpPr>
        <p:spPr>
          <a:xfrm rot="10800000">
            <a:off x="7730359" y="3463584"/>
            <a:ext cx="990600" cy="168522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19" t="23456" r="27346" b="2469"/>
          <a:stretch/>
        </p:blipFill>
        <p:spPr bwMode="auto">
          <a:xfrm>
            <a:off x="228600" y="1904999"/>
            <a:ext cx="7162800" cy="472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620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99604"/>
            <a:ext cx="4800600" cy="358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9604"/>
            <a:ext cx="3733800" cy="610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565" y="4070132"/>
            <a:ext cx="4800599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77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7351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152900" cy="353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935" y="3124200"/>
            <a:ext cx="4448175" cy="34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25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12"/>
          <a:stretch/>
        </p:blipFill>
        <p:spPr bwMode="auto">
          <a:xfrm>
            <a:off x="381000" y="381000"/>
            <a:ext cx="8591550" cy="59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37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315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65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80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28600" y="914400"/>
            <a:ext cx="8534400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dirty="0" smtClean="0"/>
              <a:t>الدودة القارضة السوداء  لون الفراشة فاتح والاجنحة رمادية او مسودة لذا سميت بالسوداء والاجنحة الامامية </a:t>
            </a:r>
            <a:r>
              <a:rPr lang="ar-IQ" sz="3200" dirty="0" err="1" smtClean="0"/>
              <a:t>للانثى</a:t>
            </a:r>
            <a:r>
              <a:rPr lang="ar-IQ" sz="3200" dirty="0" smtClean="0"/>
              <a:t> غامقة  . لون الجناح الخلفي رمادي فاتح في الانثى وابيض في الذكر مع عروق غامقة . </a:t>
            </a:r>
          </a:p>
          <a:p>
            <a:pPr algn="r" rtl="1"/>
            <a:r>
              <a:rPr lang="ar-IQ" sz="3200" dirty="0" smtClean="0"/>
              <a:t>الضرر واعراض الاصابة :</a:t>
            </a:r>
          </a:p>
          <a:p>
            <a:pPr algn="r" rtl="1"/>
            <a:r>
              <a:rPr lang="ar-IQ" sz="3200" dirty="0" smtClean="0"/>
              <a:t>اليرقات الاولى تقرض الاوراق على شكل ثقوب في نصل الورقة وتستهلك كامل الورقة عدا العروق  . </a:t>
            </a:r>
          </a:p>
          <a:p>
            <a:pPr algn="r" rtl="1"/>
            <a:r>
              <a:rPr lang="ar-IQ" sz="3200" dirty="0" smtClean="0"/>
              <a:t>اليرقات في اطوارها </a:t>
            </a:r>
            <a:r>
              <a:rPr lang="ar-IQ" sz="3200" dirty="0" err="1" smtClean="0"/>
              <a:t>الاةلى</a:t>
            </a:r>
            <a:r>
              <a:rPr lang="ar-IQ" sz="3200" dirty="0" smtClean="0"/>
              <a:t> نهارية النشاط وتختبئ ليلا تحت التربة ثم ينقلب نشاطها ليلي وتتغذى  على ساق النبات عند مستوى سطح التربة . تؤدي الاصابة الى ذبول النبات واصفراره . </a:t>
            </a:r>
            <a:endParaRPr lang="ar-IQ" sz="3200" dirty="0"/>
          </a:p>
        </p:txBody>
      </p:sp>
    </p:spTree>
    <p:extLst>
      <p:ext uri="{BB962C8B-B14F-4D97-AF65-F5344CB8AC3E}">
        <p14:creationId xmlns:p14="http://schemas.microsoft.com/office/powerpoint/2010/main" xmlns="" val="1856398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1238"/>
            <a:ext cx="4727028" cy="332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7059" y="152400"/>
            <a:ext cx="4724400" cy="290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793"/>
            <a:ext cx="3778470" cy="633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30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763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17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3733800" cy="290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7338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ارة رتبة 4"/>
          <p:cNvSpPr/>
          <p:nvPr/>
        </p:nvSpPr>
        <p:spPr>
          <a:xfrm rot="10800000">
            <a:off x="4152900" y="4353274"/>
            <a:ext cx="990600" cy="168522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4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7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31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8686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86868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32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1"/>
            <a:ext cx="3581400" cy="2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"/>
            <a:ext cx="4953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8686800" cy="27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96" y="5561244"/>
            <a:ext cx="8639503" cy="122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60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74" y="304800"/>
            <a:ext cx="854132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25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034" y="3276600"/>
            <a:ext cx="3886200" cy="338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276600"/>
            <a:ext cx="4305300" cy="338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06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55" y="304800"/>
            <a:ext cx="87201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51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61059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861059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04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5"/>
          <a:stretch/>
        </p:blipFill>
        <p:spPr bwMode="auto">
          <a:xfrm>
            <a:off x="228600" y="228600"/>
            <a:ext cx="8686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15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دوت نت\Desktop\Screenshot_٢٠٢٠٠٥٠١-٢٠٢٣١٤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53400" cy="51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743198" y="615590"/>
            <a:ext cx="45281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2400" b="1" dirty="0" smtClean="0"/>
              <a:t>دودة اجراس العصفر (سوسة العصفر )</a:t>
            </a: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xmlns="" val="5048639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دوت نت\Desktop\Screenshot_٢٠٢٠٠٥٠١-٢٠٢٧٠٨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8514"/>
            <a:ext cx="748411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559269" y="5999515"/>
            <a:ext cx="4572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3200" b="1" dirty="0" smtClean="0"/>
              <a:t>نبات العصفر</a:t>
            </a:r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xmlns="" val="37961068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324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ارة رتبة 1"/>
          <p:cNvSpPr/>
          <p:nvPr/>
        </p:nvSpPr>
        <p:spPr>
          <a:xfrm rot="5400000">
            <a:off x="3833812" y="357188"/>
            <a:ext cx="914400" cy="187642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3833811" y="661988"/>
            <a:ext cx="914400" cy="18764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6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29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04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0" b="77043"/>
          <a:stretch/>
        </p:blipFill>
        <p:spPr bwMode="auto">
          <a:xfrm>
            <a:off x="304800" y="152400"/>
            <a:ext cx="8686800" cy="8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20" b="7003"/>
          <a:stretch/>
        </p:blipFill>
        <p:spPr bwMode="auto">
          <a:xfrm>
            <a:off x="304800" y="1143000"/>
            <a:ext cx="8686800" cy="275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61268"/>
            <a:ext cx="4464269" cy="272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4038600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04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" t="20862" r="-619"/>
          <a:stretch/>
        </p:blipFill>
        <p:spPr bwMode="auto">
          <a:xfrm>
            <a:off x="190067" y="2667000"/>
            <a:ext cx="87915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67"/>
          <a:stretch/>
        </p:blipFill>
        <p:spPr bwMode="auto">
          <a:xfrm>
            <a:off x="190068" y="228600"/>
            <a:ext cx="8791575" cy="169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91208"/>
          <a:stretch/>
        </p:blipFill>
        <p:spPr bwMode="auto">
          <a:xfrm>
            <a:off x="190068" y="2057400"/>
            <a:ext cx="8791575" cy="40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480"/>
          <a:stretch/>
        </p:blipFill>
        <p:spPr bwMode="auto">
          <a:xfrm>
            <a:off x="152400" y="60434"/>
            <a:ext cx="882080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264" b="5772"/>
          <a:stretch/>
        </p:blipFill>
        <p:spPr bwMode="auto">
          <a:xfrm>
            <a:off x="152400" y="2438400"/>
            <a:ext cx="8820807" cy="76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3352800"/>
            <a:ext cx="882080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78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51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40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7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09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80590"/>
            <a:ext cx="508700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111"/>
          <a:stretch/>
        </p:blipFill>
        <p:spPr bwMode="auto">
          <a:xfrm>
            <a:off x="152401" y="3662794"/>
            <a:ext cx="8820806" cy="113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16214"/>
            <a:ext cx="2889687" cy="171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05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27"/>
          <a:stretch/>
        </p:blipFill>
        <p:spPr bwMode="auto">
          <a:xfrm>
            <a:off x="157655" y="2514600"/>
            <a:ext cx="8686800" cy="352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653"/>
          <a:stretch/>
        </p:blipFill>
        <p:spPr bwMode="auto">
          <a:xfrm>
            <a:off x="110358" y="609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ارة رتبة 1"/>
          <p:cNvSpPr/>
          <p:nvPr/>
        </p:nvSpPr>
        <p:spPr>
          <a:xfrm rot="5400000">
            <a:off x="4136281" y="1358465"/>
            <a:ext cx="729547" cy="13716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شارة رتبة 4"/>
          <p:cNvSpPr/>
          <p:nvPr/>
        </p:nvSpPr>
        <p:spPr>
          <a:xfrm rot="5400000">
            <a:off x="4136281" y="1146092"/>
            <a:ext cx="729547" cy="13716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1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775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1969"/>
            <a:ext cx="8763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/>
          <p:nvPr/>
        </p:nvSpPr>
        <p:spPr>
          <a:xfrm rot="5400000">
            <a:off x="3892306" y="-98530"/>
            <a:ext cx="940287" cy="18669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3892306" y="-310903"/>
            <a:ext cx="940288" cy="18669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0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802"/>
          <a:stretch/>
        </p:blipFill>
        <p:spPr bwMode="auto">
          <a:xfrm>
            <a:off x="228600" y="3124200"/>
            <a:ext cx="8686800" cy="329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796"/>
          <a:stretch/>
        </p:blipFill>
        <p:spPr bwMode="auto">
          <a:xfrm>
            <a:off x="228600" y="381000"/>
            <a:ext cx="8686800" cy="241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42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80" y="1371600"/>
            <a:ext cx="8686800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/>
          <p:nvPr/>
        </p:nvSpPr>
        <p:spPr>
          <a:xfrm rot="5400000">
            <a:off x="3892306" y="-98530"/>
            <a:ext cx="940287" cy="186690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شارة رتبة 3"/>
          <p:cNvSpPr/>
          <p:nvPr/>
        </p:nvSpPr>
        <p:spPr>
          <a:xfrm rot="5400000">
            <a:off x="3892306" y="-310903"/>
            <a:ext cx="940288" cy="18669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2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3810000" cy="619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4958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50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763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5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12" y="228600"/>
            <a:ext cx="876721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662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0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05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36" y="152400"/>
            <a:ext cx="8610600" cy="306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36" y="3429000"/>
            <a:ext cx="8610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9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63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07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56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55" y="304800"/>
            <a:ext cx="859674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3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09600" y="580697"/>
            <a:ext cx="7804731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IQ" sz="2800" dirty="0" smtClean="0"/>
              <a:t>حشرات المحاصيل الزيتية :</a:t>
            </a:r>
          </a:p>
          <a:p>
            <a:pPr algn="r"/>
            <a:r>
              <a:rPr lang="ar-IQ" sz="2800" dirty="0" smtClean="0"/>
              <a:t>دودة ورق السمسم :</a:t>
            </a:r>
          </a:p>
          <a:p>
            <a:pPr algn="r"/>
            <a:r>
              <a:rPr lang="en-US" sz="2800" i="1" dirty="0" err="1" smtClean="0"/>
              <a:t>Acherontia</a:t>
            </a:r>
            <a:r>
              <a:rPr lang="en-US" sz="2800" i="1" dirty="0" smtClean="0"/>
              <a:t>  </a:t>
            </a:r>
            <a:r>
              <a:rPr lang="en-US" sz="2800" i="1" dirty="0" err="1" smtClean="0"/>
              <a:t>atropos</a:t>
            </a:r>
            <a:endParaRPr lang="en-US" sz="2800" i="1" dirty="0" smtClean="0"/>
          </a:p>
          <a:p>
            <a:pPr algn="r"/>
            <a:r>
              <a:rPr lang="en-US" sz="2800" dirty="0" err="1" smtClean="0"/>
              <a:t>Sphingidae</a:t>
            </a:r>
            <a:r>
              <a:rPr lang="en-US" sz="2800" dirty="0" smtClean="0"/>
              <a:t> : Lepidoptera  </a:t>
            </a:r>
          </a:p>
          <a:p>
            <a:pPr algn="r"/>
            <a:r>
              <a:rPr lang="ar-IQ" sz="2800" dirty="0" smtClean="0"/>
              <a:t>اليرقة لونها اخضر فاتح مع شريط  يمتد على طول  الجسم م الناحية  الظهرية  لونه ازرق  ويوجد على جانبي  الجسم اشرطة لونها مائل للسواد متساوية مع اشرطة صفراء  طول اليرقة 9 – 12 سم  </a:t>
            </a:r>
          </a:p>
          <a:p>
            <a:pPr algn="r"/>
            <a:r>
              <a:rPr lang="ar-IQ" sz="2800" dirty="0" smtClean="0"/>
              <a:t>الحشرة الكاملة : </a:t>
            </a:r>
          </a:p>
          <a:p>
            <a:pPr algn="r"/>
            <a:r>
              <a:rPr lang="ar-IQ" sz="2800" dirty="0" smtClean="0"/>
              <a:t>فراشة طولها 6 سم لون الاجنحة الامامية بني غامق مع اشرطة لونها ابيض  الاجنحة الخلفية  والبطن لونهما اصفر مع اشرطة عرضية اغمق لونا ويحمل الصدر شكل يشبه الجمجمة  من الناحية الظهرية بلون اصفر  .</a:t>
            </a:r>
          </a:p>
          <a:p>
            <a:pPr algn="r"/>
            <a:r>
              <a:rPr lang="ar-IQ" sz="2800" dirty="0" smtClean="0"/>
              <a:t>الضرر : تقوم اليرقة بالتغذي على الاوراق ونشاطها ليلي  تتغذى على نصل الورقة  والقمم النامية وتؤدي الى تعرية  النباتات . 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xmlns="" val="3082361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808</TotalTime>
  <Words>986</Words>
  <Application>Microsoft Office PowerPoint</Application>
  <PresentationFormat>عرض على الشاشة (3:4)‏</PresentationFormat>
  <Paragraphs>92</Paragraphs>
  <Slides>120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120</vt:i4>
      </vt:variant>
    </vt:vector>
  </HeadingPairs>
  <TitlesOfParts>
    <vt:vector size="121" baseType="lpstr">
      <vt:lpstr>انقلاب</vt:lpstr>
      <vt:lpstr>حشرات محاصيل حقلية نظري                    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</vt:vector>
  </TitlesOfParts>
  <Company>Microsoft (C)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sadiq</dc:creator>
  <cp:lastModifiedBy>EnGiNeeRx</cp:lastModifiedBy>
  <cp:revision>220</cp:revision>
  <dcterms:created xsi:type="dcterms:W3CDTF">2018-02-14T06:50:14Z</dcterms:created>
  <dcterms:modified xsi:type="dcterms:W3CDTF">2020-06-21T14:38:15Z</dcterms:modified>
</cp:coreProperties>
</file>